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3"/>
  </p:notesMasterIdLst>
  <p:handoutMasterIdLst>
    <p:handoutMasterId r:id="rId74"/>
  </p:handoutMasterIdLst>
  <p:sldIdLst>
    <p:sldId id="406" r:id="rId2"/>
    <p:sldId id="358" r:id="rId3"/>
    <p:sldId id="359" r:id="rId4"/>
    <p:sldId id="360" r:id="rId5"/>
    <p:sldId id="361" r:id="rId6"/>
    <p:sldId id="362" r:id="rId7"/>
    <p:sldId id="371" r:id="rId8"/>
    <p:sldId id="372" r:id="rId9"/>
    <p:sldId id="373" r:id="rId10"/>
    <p:sldId id="374" r:id="rId11"/>
    <p:sldId id="376" r:id="rId12"/>
    <p:sldId id="375" r:id="rId13"/>
    <p:sldId id="377" r:id="rId14"/>
    <p:sldId id="378" r:id="rId15"/>
    <p:sldId id="379" r:id="rId16"/>
    <p:sldId id="380" r:id="rId17"/>
    <p:sldId id="381" r:id="rId18"/>
    <p:sldId id="382" r:id="rId19"/>
    <p:sldId id="384" r:id="rId20"/>
    <p:sldId id="383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396" r:id="rId33"/>
    <p:sldId id="397" r:id="rId34"/>
    <p:sldId id="398" r:id="rId35"/>
    <p:sldId id="399" r:id="rId36"/>
    <p:sldId id="400" r:id="rId37"/>
    <p:sldId id="401" r:id="rId38"/>
    <p:sldId id="402" r:id="rId39"/>
    <p:sldId id="403" r:id="rId40"/>
    <p:sldId id="363" r:id="rId41"/>
    <p:sldId id="364" r:id="rId42"/>
    <p:sldId id="365" r:id="rId43"/>
    <p:sldId id="366" r:id="rId44"/>
    <p:sldId id="367" r:id="rId45"/>
    <p:sldId id="368" r:id="rId46"/>
    <p:sldId id="407" r:id="rId47"/>
    <p:sldId id="408" r:id="rId48"/>
    <p:sldId id="409" r:id="rId49"/>
    <p:sldId id="410" r:id="rId50"/>
    <p:sldId id="411" r:id="rId51"/>
    <p:sldId id="412" r:id="rId52"/>
    <p:sldId id="413" r:id="rId53"/>
    <p:sldId id="414" r:id="rId54"/>
    <p:sldId id="415" r:id="rId55"/>
    <p:sldId id="416" r:id="rId56"/>
    <p:sldId id="417" r:id="rId57"/>
    <p:sldId id="418" r:id="rId58"/>
    <p:sldId id="419" r:id="rId59"/>
    <p:sldId id="462" r:id="rId60"/>
    <p:sldId id="463" r:id="rId61"/>
    <p:sldId id="420" r:id="rId62"/>
    <p:sldId id="421" r:id="rId63"/>
    <p:sldId id="461" r:id="rId64"/>
    <p:sldId id="451" r:id="rId65"/>
    <p:sldId id="452" r:id="rId66"/>
    <p:sldId id="453" r:id="rId67"/>
    <p:sldId id="454" r:id="rId68"/>
    <p:sldId id="455" r:id="rId69"/>
    <p:sldId id="456" r:id="rId70"/>
    <p:sldId id="457" r:id="rId71"/>
    <p:sldId id="458" r:id="rId72"/>
  </p:sldIdLst>
  <p:sldSz cx="9144000" cy="6858000" type="screen4x3"/>
  <p:notesSz cx="9928225" cy="6797675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3300"/>
    <a:srgbClr val="F6B482"/>
    <a:srgbClr val="D99E71"/>
    <a:srgbClr val="799FCD"/>
    <a:srgbClr val="66FFFF"/>
    <a:srgbClr val="FFFF00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Styl z motywem 1 — Ak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62" autoAdjust="0"/>
    <p:restoredTop sz="94598" autoAdjust="0"/>
  </p:normalViewPr>
  <p:slideViewPr>
    <p:cSldViewPr>
      <p:cViewPr varScale="1">
        <p:scale>
          <a:sx n="112" d="100"/>
          <a:sy n="112" d="100"/>
        </p:scale>
        <p:origin x="-106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AngAx val="1"/>
    </c:view3D>
    <c:plotArea>
      <c:layout>
        <c:manualLayout>
          <c:layoutTarget val="inner"/>
          <c:xMode val="edge"/>
          <c:yMode val="edge"/>
          <c:x val="6.5131787219471836E-4"/>
          <c:y val="0"/>
          <c:w val="0.90352190824631751"/>
          <c:h val="0.74238340442671169"/>
        </c:manualLayout>
      </c:layout>
      <c:bar3DChart>
        <c:barDir val="col"/>
        <c:grouping val="clustered"/>
        <c:ser>
          <c:idx val="0"/>
          <c:order val="0"/>
          <c:tx>
            <c:strRef>
              <c:f>Arkusz1!$A$14</c:f>
              <c:strCache>
                <c:ptCount val="1"/>
                <c:pt idx="0">
                  <c:v>Plan budżetu 2011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layout>
                <c:manualLayout>
                  <c:x val="-2.4138602166052542E-2"/>
                  <c:y val="-3.8173365360420722E-2"/>
                </c:manualLayout>
              </c:layout>
              <c:showVal val="1"/>
            </c:dLbl>
            <c:dLbl>
              <c:idx val="1"/>
              <c:layout>
                <c:manualLayout>
                  <c:x val="-7.0521075833374662E-3"/>
                  <c:y val="-3.817315066328536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Val val="1"/>
          </c:dLbls>
          <c:cat>
            <c:strRef>
              <c:f>Arkusz1!$B$13:$C$13</c:f>
              <c:strCache>
                <c:ptCount val="2"/>
                <c:pt idx="0">
                  <c:v>dostępność komunikacyjna</c:v>
                </c:pt>
                <c:pt idx="1">
                  <c:v>oświata, kultura</c:v>
                </c:pt>
              </c:strCache>
            </c:strRef>
          </c:cat>
          <c:val>
            <c:numRef>
              <c:f>Arkusz1!$B$14:$C$14</c:f>
              <c:numCache>
                <c:formatCode>_-* #,##0.00\ "zł"_-;\-* #,##0.00\ "zł"_-;_-* "-"??\ "zł"_-;_-@_-</c:formatCode>
                <c:ptCount val="2"/>
                <c:pt idx="0">
                  <c:v>9537794</c:v>
                </c:pt>
                <c:pt idx="1">
                  <c:v>4650742</c:v>
                </c:pt>
              </c:numCache>
            </c:numRef>
          </c:val>
        </c:ser>
        <c:ser>
          <c:idx val="1"/>
          <c:order val="1"/>
          <c:tx>
            <c:strRef>
              <c:f>Arkusz1!$A$15</c:f>
              <c:strCache>
                <c:ptCount val="1"/>
                <c:pt idx="0">
                  <c:v>Realizacja w 2011 r.</c:v>
                </c:pt>
              </c:strCache>
            </c:strRef>
          </c:tx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3.6341222189440282E-2"/>
                  <c:y val="-4.9079765138509722E-2"/>
                </c:manualLayout>
              </c:layout>
              <c:showVal val="1"/>
            </c:dLbl>
            <c:dLbl>
              <c:idx val="1"/>
              <c:layout>
                <c:manualLayout>
                  <c:x val="5.728326553202677E-2"/>
                  <c:y val="-5.453307237612196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Val val="1"/>
          </c:dLbls>
          <c:cat>
            <c:strRef>
              <c:f>Arkusz1!$B$13:$C$13</c:f>
              <c:strCache>
                <c:ptCount val="2"/>
                <c:pt idx="0">
                  <c:v>dostępność komunikacyjna</c:v>
                </c:pt>
                <c:pt idx="1">
                  <c:v>oświata, kultura</c:v>
                </c:pt>
              </c:strCache>
            </c:strRef>
          </c:cat>
          <c:val>
            <c:numRef>
              <c:f>Arkusz1!$B$15:$C$15</c:f>
              <c:numCache>
                <c:formatCode>_-* #,##0.00\ "zł"_-;\-* #,##0.00\ "zł"_-;_-* "-"??\ "zł"_-;_-@_-</c:formatCode>
                <c:ptCount val="2"/>
                <c:pt idx="0">
                  <c:v>13440447</c:v>
                </c:pt>
                <c:pt idx="1">
                  <c:v>5675500</c:v>
                </c:pt>
              </c:numCache>
            </c:numRef>
          </c:val>
        </c:ser>
        <c:shape val="box"/>
        <c:axId val="75946240"/>
        <c:axId val="76148736"/>
        <c:axId val="0"/>
      </c:bar3DChart>
      <c:catAx>
        <c:axId val="7594624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Arial" pitchFamily="34" charset="0"/>
                <a:cs typeface="Arial" pitchFamily="34" charset="0"/>
              </a:defRPr>
            </a:pPr>
            <a:endParaRPr lang="pl-PL"/>
          </a:p>
        </c:txPr>
        <c:crossAx val="76148736"/>
        <c:crosses val="autoZero"/>
        <c:auto val="1"/>
        <c:lblAlgn val="ctr"/>
        <c:lblOffset val="100"/>
      </c:catAx>
      <c:valAx>
        <c:axId val="76148736"/>
        <c:scaling>
          <c:orientation val="minMax"/>
        </c:scaling>
        <c:delete val="1"/>
        <c:axPos val="l"/>
        <c:numFmt formatCode="_-* #,##0.00\ &quot;zł&quot;_-;\-* #,##0.00\ &quot;zł&quot;_-;_-* &quot;-&quot;??\ &quot;zł&quot;_-;_-@_-" sourceLinked="1"/>
        <c:tickLblPos val="none"/>
        <c:crossAx val="75946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258153923682081"/>
          <c:y val="0.8760521233117291"/>
          <c:w val="0.63473181155472236"/>
          <c:h val="6.5891839018370424E-2"/>
        </c:manualLayout>
      </c:layout>
      <c:txPr>
        <a:bodyPr/>
        <a:lstStyle/>
        <a:p>
          <a:pPr>
            <a:defRPr sz="1200">
              <a:latin typeface="Arial" pitchFamily="34" charset="0"/>
              <a:cs typeface="Arial" pitchFamily="34" charset="0"/>
            </a:defRPr>
          </a:pPr>
          <a:endParaRPr lang="pl-PL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l-PL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5.9580760339635268E-2"/>
          <c:y val="8.8230721965753198E-2"/>
          <c:w val="0.66429068862910245"/>
          <c:h val="0.9117692780342469"/>
        </c:manualLayout>
      </c:layout>
      <c:pie3DChart>
        <c:varyColors val="1"/>
        <c:ser>
          <c:idx val="0"/>
          <c:order val="0"/>
          <c:explosion val="25"/>
          <c:dPt>
            <c:idx val="0"/>
            <c:spPr>
              <a:solidFill>
                <a:srgbClr val="FF0000"/>
              </a:solidFill>
            </c:spPr>
          </c:dPt>
          <c:dPt>
            <c:idx val="1"/>
            <c:spPr>
              <a:solidFill>
                <a:srgbClr val="00B0F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16,10</a:t>
                    </a:r>
                    <a:r>
                      <a:rPr lang="pl-PL" sz="1600" smtClean="0"/>
                      <a:t> %</a:t>
                    </a:r>
                    <a:endParaRPr lang="en-US" sz="1600"/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600" smtClean="0"/>
                      <a:t>83,90</a:t>
                    </a:r>
                    <a:r>
                      <a:rPr lang="pl-PL" sz="1600" smtClean="0"/>
                      <a:t> %</a:t>
                    </a:r>
                    <a:endParaRPr lang="en-US" sz="160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/>
                </a:pPr>
                <a:endParaRPr lang="pl-PL"/>
              </a:p>
            </c:txPr>
            <c:showVal val="1"/>
            <c:showLeaderLines val="1"/>
          </c:dLbls>
          <c:cat>
            <c:strRef>
              <c:f>Arkusz1!$E$4:$E$5</c:f>
              <c:strCache>
                <c:ptCount val="2"/>
                <c:pt idx="0">
                  <c:v>Wydatki Inwestycyjne 2011 r.</c:v>
                </c:pt>
                <c:pt idx="1">
                  <c:v>Wydatki bieżące 2011 r.</c:v>
                </c:pt>
              </c:strCache>
            </c:strRef>
          </c:cat>
          <c:val>
            <c:numRef>
              <c:f>Arkusz1!$H$4:$H$5</c:f>
              <c:numCache>
                <c:formatCode>0.00</c:formatCode>
                <c:ptCount val="2"/>
                <c:pt idx="0">
                  <c:v>16.104825737990534</c:v>
                </c:pt>
                <c:pt idx="1">
                  <c:v>83.895174262009448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12351282130758739"/>
          <c:y val="0.8534793144147087"/>
          <c:w val="0.69518323581287267"/>
          <c:h val="0.10328369988494851"/>
        </c:manualLayout>
      </c:layout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pl-PL"/>
        </a:p>
      </c:txPr>
    </c:legend>
    <c:plotVisOnly val="1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0B5475D-927A-4FF0-AB41-66C26733B9E7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B2B855-ED3B-4BA7-9507-F70BB89201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69110D1-72D0-4678-9233-7C01D33B8325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3850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37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7FB7C88-9944-4A4F-A0ED-6CC527EF6F6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8821-B1B2-4653-A30D-03218E820668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15286-C557-49E5-8BAA-8969FFA7E0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D5B18-DAA6-4124-87A5-7672C0D73404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CA927-79A9-4D73-97C4-F58444E4612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16CC4-4C5C-4286-85FC-F8E816A8859E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BB738-0793-4716-B498-DE3DB0B6D08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ytuł, clipart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iektu clipart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708525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708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9D8BD-32C4-46C5-80BA-14945C3C9EE5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CFF8-BD79-46A1-9022-7D6714288B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4FAA1-F35B-4BFE-965C-A47D0AC4A64A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EC33-1F9E-47BF-8691-3B98E51DA63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BDE2D5-21DC-4DD2-BE56-EC60E665E596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6E6E1-3803-4848-B1EA-47143D01245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744BA-95C2-48FF-8375-448B8C41E686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5A718-5D5A-4342-A641-4037FC2A69B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16947-2F81-4F5D-B3FE-F21F5B12ADA3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8414B-9500-4621-8FF1-5044504DA9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0FFD-D746-4966-834D-A2F3ADFBF85B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42C72-A8C7-43A8-A858-6C73F601BD3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318C5-3E40-4CB5-B0EC-A6919D885CB6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E0AEA-1C5C-48B1-8BD2-42F7CB36F19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6A9A-EE81-4F73-AA83-9E5BF37C068D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8357D-55CF-4594-BDA0-BFC2BE84269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l-PL" dirty="0" smtClean="0"/>
              <a:t>Kliknij, aby edytować styl</a:t>
            </a:r>
            <a:endParaRPr lang="en-US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>
                <a:latin typeface="Lucida Sans Unicode" pitchFamily="34" charset="0"/>
                <a:cs typeface="Lucida Sans Unicode" pitchFamily="34" charset="0"/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>
                <a:latin typeface="Lucida Sans Unicode" pitchFamily="34" charset="0"/>
                <a:cs typeface="Lucida Sans Unicode" pitchFamily="34" charset="0"/>
              </a:defRPr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en-US" dirty="0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2515-D334-41F0-AD49-73E283177D0C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CB290-E6F9-442A-9A3E-96B6D2E97A3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4A56E-BDFF-48FA-BAED-95313E09FA91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D5450-40C3-4D97-93A0-C779244125F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27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F0749E3-C676-4FCF-8122-69FBAEDF849E}" type="datetimeFigureOut">
              <a:rPr lang="pl-PL"/>
              <a:pPr>
                <a:defRPr/>
              </a:pPr>
              <a:t>2013-03-05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6BCB26B-3BA7-4523-9609-6190D34974F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472" y="2714620"/>
            <a:ext cx="7929563" cy="249299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5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 Inwestycje </a:t>
            </a:r>
          </a:p>
          <a:p>
            <a:pPr algn="ctr">
              <a:defRPr/>
            </a:pPr>
            <a:r>
              <a:rPr lang="pl-PL" sz="5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 Gminie Andrychów</a:t>
            </a:r>
          </a:p>
          <a:p>
            <a:pPr algn="ctr">
              <a:defRPr/>
            </a:pPr>
            <a:r>
              <a:rPr lang="pl-PL" sz="5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2011</a:t>
            </a:r>
            <a:endParaRPr lang="pl-PL" sz="5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Picture 2" descr="h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88913"/>
            <a:ext cx="1692275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26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Kilińskiego w Andrychowie – etap II</a:t>
            </a:r>
            <a:endParaRPr lang="pl-PL"/>
          </a:p>
        </p:txBody>
      </p:sp>
      <p:pic>
        <p:nvPicPr>
          <p:cNvPr id="11270" name="Picture 2" descr="C:\Documents and Settings\Admin\Pulpit\foto-prezentacja\zadania inwest - remont. 2011r\foto 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29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Kilińskiego w Andrychowie – etap II</a:t>
            </a:r>
            <a:endParaRPr lang="pl-PL"/>
          </a:p>
        </p:txBody>
      </p:sp>
      <p:pic>
        <p:nvPicPr>
          <p:cNvPr id="12294" name="Picture 2" descr="C:\Documents and Settings\Admin\Pulpit\foto-prezentacja\zadania inwest - remont. 2011r\foto 0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331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Myśliwskiej w Zagórniku</a:t>
            </a:r>
            <a:endParaRPr lang="pl-PL"/>
          </a:p>
        </p:txBody>
      </p:sp>
      <p:pic>
        <p:nvPicPr>
          <p:cNvPr id="13318" name="Picture 2" descr="C:\Documents and Settings\Admin\Pulpit\foto-prezentacja\zadania inwest - remont. 2011r\foto 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000250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34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Myśliwskiej w Zagórniku</a:t>
            </a:r>
            <a:endParaRPr lang="pl-PL"/>
          </a:p>
        </p:txBody>
      </p:sp>
      <p:pic>
        <p:nvPicPr>
          <p:cNvPr id="14342" name="Picture 2" descr="C:\Documents and Settings\Admin\Pulpit\foto-prezentacja\zadania inwest - remont. 2011r\foto 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071688"/>
            <a:ext cx="6480175" cy="435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Zabezpieczenie korpusów dróg gminnych</a:t>
            </a:r>
            <a:endParaRPr lang="pl-PL"/>
          </a:p>
        </p:txBody>
      </p:sp>
      <p:pic>
        <p:nvPicPr>
          <p:cNvPr id="15366" name="Picture 3" descr="C:\Documents and Settings\Admin\Pulpit\foto-prezentacja\zadania inwest - remont. 2011r\foto 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41433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4" descr="C:\Documents and Settings\Admin\Pulpit\foto-prezentacja\zadania inwest - remont. 2011r\foto 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071813"/>
            <a:ext cx="43576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Zabezpieczenie korpusów dróg gminnych</a:t>
            </a:r>
            <a:endParaRPr lang="pl-PL"/>
          </a:p>
        </p:txBody>
      </p:sp>
      <p:pic>
        <p:nvPicPr>
          <p:cNvPr id="16390" name="Picture 2" descr="C:\Documents and Settings\Admin\Pulpit\foto-prezentacja\zadania inwest - remont. 2011r\foto 0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2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3" descr="C:\Documents and Settings\Admin\Pulpit\foto-prezentacja\zadania inwest - remont. 2011r\foto 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357563"/>
            <a:ext cx="43576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41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Zabezpieczenie korpusów dróg gminnych</a:t>
            </a:r>
            <a:endParaRPr lang="pl-PL"/>
          </a:p>
        </p:txBody>
      </p:sp>
      <p:pic>
        <p:nvPicPr>
          <p:cNvPr id="17414" name="Picture 2" descr="C:\Documents and Settings\Admin\Pulpit\foto-prezentacja\zadania inwest - remont. 2011r\foto 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429000"/>
            <a:ext cx="43576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3" descr="C:\Documents and Settings\Admin\Pulpit\foto-prezentacja\zadania inwest - remont. 2011r\foto 0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214563"/>
            <a:ext cx="43576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843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Turystycznej w Sułkowicach Łęgu</a:t>
            </a:r>
            <a:endParaRPr lang="pl-PL"/>
          </a:p>
        </p:txBody>
      </p:sp>
      <p:pic>
        <p:nvPicPr>
          <p:cNvPr id="18438" name="Picture 2" descr="C:\Documents and Settings\Admin\Pulpit\foto-prezentacja\zadania inwest - remont. 2011r\foto 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286125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 descr="C:\Documents and Settings\Admin\Pulpit\foto-prezentacja\zadania inwest - remont. 2011r\foto 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071688"/>
            <a:ext cx="43576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946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Wadowickiej w Inwałdzie</a:t>
            </a:r>
            <a:endParaRPr lang="pl-PL"/>
          </a:p>
        </p:txBody>
      </p:sp>
      <p:pic>
        <p:nvPicPr>
          <p:cNvPr id="19462" name="Picture 2" descr="C:\Documents and Settings\Admin\Pulpit\foto-prezentacja\zadania inwest - remont. 2011r\foto 0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429000"/>
            <a:ext cx="45704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3" descr="C:\Documents and Settings\Admin\Pulpit\foto-prezentacja\zadania inwest - remont. 2011r\foto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071688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48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Baczyńskiego wraz z parkingiem przy cmentarzu w Andrychowie – etap II</a:t>
            </a:r>
            <a:endParaRPr lang="pl-PL"/>
          </a:p>
        </p:txBody>
      </p:sp>
      <p:pic>
        <p:nvPicPr>
          <p:cNvPr id="20486" name="Picture 3" descr="C:\Documents and Settings\Admin\Pulpit\foto-prezentacja\zadania inwest - remont. 2011r\foto 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3214688"/>
            <a:ext cx="43576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4" descr="C:\Documents and Settings\Admin\Pulpit\foto-prezentacja\zadania inwest - remont. 2011r\foto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286000"/>
            <a:ext cx="39322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Zadania inwestycyjno – remontowe zrealizowane w 2011 r.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21234" y="3406834"/>
            <a:ext cx="3609797" cy="278537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Oświata, kultura i obiekty użyteczności publicznej</a:t>
            </a:r>
          </a:p>
          <a:p>
            <a:pPr algn="ctr"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5.675.500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1846" y="3364601"/>
            <a:ext cx="3475719" cy="18004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13.440.447 zł</a:t>
            </a:r>
          </a:p>
        </p:txBody>
      </p:sp>
      <p:sp>
        <p:nvSpPr>
          <p:cNvPr id="3083" name="AutoShape 21"/>
          <p:cNvSpPr>
            <a:spLocks noChangeArrowheads="1"/>
          </p:cNvSpPr>
          <p:nvPr/>
        </p:nvSpPr>
        <p:spPr bwMode="auto">
          <a:xfrm>
            <a:off x="2124075" y="2349500"/>
            <a:ext cx="647700" cy="935038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  <p:sp>
        <p:nvSpPr>
          <p:cNvPr id="3084" name="AutoShape 24"/>
          <p:cNvSpPr>
            <a:spLocks noChangeArrowheads="1"/>
          </p:cNvSpPr>
          <p:nvPr/>
        </p:nvSpPr>
        <p:spPr bwMode="auto">
          <a:xfrm>
            <a:off x="6300788" y="2420938"/>
            <a:ext cx="647700" cy="935037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150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Odbudowa ul. Gościnnej w Inwałdzie – etap II</a:t>
            </a:r>
            <a:endParaRPr lang="pl-PL"/>
          </a:p>
        </p:txBody>
      </p:sp>
      <p:pic>
        <p:nvPicPr>
          <p:cNvPr id="21510" name="Picture 2" descr="C:\Documents and Settings\Admin\Pulpit\foto-prezentacja\zadania inwest - remont. 2011r\foto 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071688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 descr="C:\Documents and Settings\Admin\Pulpit\foto-prezentacja\zadania inwest - remont. 2011r\foto 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357563"/>
            <a:ext cx="4357687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Wiśniowej w Sułkowicach Bolęcinie</a:t>
            </a:r>
            <a:endParaRPr lang="pl-PL"/>
          </a:p>
        </p:txBody>
      </p:sp>
      <p:pic>
        <p:nvPicPr>
          <p:cNvPr id="22534" name="Picture 2" descr="C:\Documents and Settings\Admin\Pulpit\foto-prezentacja\zadania inwest - remont. 2011r\foto 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 descr="C:\Documents and Settings\Admin\Pulpit\foto-prezentacja\zadania inwest - remont. 2011r\foto 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500438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Farmerskiej w Sułkowicach Bolęcinie</a:t>
            </a:r>
            <a:endParaRPr lang="pl-PL"/>
          </a:p>
        </p:txBody>
      </p:sp>
      <p:pic>
        <p:nvPicPr>
          <p:cNvPr id="23558" name="Picture 2" descr="C:\Documents and Settings\Admin\Pulpit\foto-prezentacja\zadania inwest - remont. 2011r\foto 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25"/>
            <a:ext cx="41449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3" descr="C:\Documents and Settings\Admin\Pulpit\foto-prezentacja\zadania inwest - remont. 2011r\foto 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571875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 rot="328387">
            <a:off x="8501063" y="5429250"/>
            <a:ext cx="285750" cy="714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Al. Wietrznego w Andrychowie</a:t>
            </a:r>
            <a:endParaRPr lang="pl-PL"/>
          </a:p>
        </p:txBody>
      </p:sp>
      <p:pic>
        <p:nvPicPr>
          <p:cNvPr id="24582" name="Picture 2" descr="C:\Documents and Settings\Admin\Pulpit\foto-prezentacja\zadania inwest - remont. 2011r\foto 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39322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3" descr="C:\Documents and Settings\Admin\Pulpit\foto-prezentacja\zadania inwest - remont. 2011r\foto 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3286125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560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Sadowej w Sułkowicach Łęgu</a:t>
            </a:r>
            <a:endParaRPr lang="pl-PL"/>
          </a:p>
        </p:txBody>
      </p:sp>
      <p:pic>
        <p:nvPicPr>
          <p:cNvPr id="25606" name="Picture 2" descr="C:\Documents and Settings\Admin\Pulpit\foto-prezentacja\zadania inwest - remont. 2011r\foto 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214312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" descr="C:\Documents and Settings\Admin\Pulpit\foto-prezentacja\zadania inwest - remont. 2011r\foto 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500438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2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Granicznej Górnej w Roczynach</a:t>
            </a:r>
            <a:endParaRPr lang="pl-PL"/>
          </a:p>
        </p:txBody>
      </p:sp>
      <p:pic>
        <p:nvPicPr>
          <p:cNvPr id="26630" name="Picture 2" descr="C:\Documents and Settings\Admin\Pulpit\foto-prezentacja\zadania inwest - remont. 2011r\foto 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C:\Documents and Settings\Admin\Pulpit\foto-prezentacja\zadania inwest - remont. 2011r\foto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500438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765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drogi dojazdowej wraz z parkingiem przy ośrodku VENA w Andrychowie</a:t>
            </a:r>
            <a:endParaRPr lang="pl-PL"/>
          </a:p>
        </p:txBody>
      </p:sp>
      <p:pic>
        <p:nvPicPr>
          <p:cNvPr id="27654" name="Picture 2" descr="C:\Documents and Settings\Admin\Pulpit\foto-prezentacja\zadania inwest - remont. 2011r\foto 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357438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3" descr="C:\Documents and Settings\Admin\Pulpit\foto-prezentacja\zadania inwest - remont. 2011r\foto 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571875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67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ul. Kościuszki w Andrychowie – etap II</a:t>
            </a:r>
            <a:endParaRPr lang="pl-PL"/>
          </a:p>
        </p:txBody>
      </p:sp>
      <p:pic>
        <p:nvPicPr>
          <p:cNvPr id="28678" name="Picture 2" descr="C:\Documents and Settings\Admin\Pulpit\foto-prezentacja\zadania inwest - remont. 2011r\foto 0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25"/>
            <a:ext cx="3932237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3" descr="C:\Documents and Settings\Admin\Pulpit\foto-prezentacja\zadania inwest - remont. 2011r\foto 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571875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970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drogi na os. Mydlarze w Rzykach</a:t>
            </a:r>
            <a:endParaRPr lang="pl-PL"/>
          </a:p>
        </p:txBody>
      </p:sp>
      <p:pic>
        <p:nvPicPr>
          <p:cNvPr id="29702" name="Picture 2" descr="C:\Documents and Settings\Admin\Pulpit\foto-prezentacja\zadania inwest - remont. 2011r\foto 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286000"/>
            <a:ext cx="6286500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072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parkingu ul. Włókniarzy 20 w Andrychowie</a:t>
            </a:r>
            <a:endParaRPr lang="pl-PL"/>
          </a:p>
        </p:txBody>
      </p:sp>
      <p:pic>
        <p:nvPicPr>
          <p:cNvPr id="30726" name="Picture 2" descr="C:\Documents and Settings\Admin\Pulpit\foto-prezentacja\zadania inwest - remont. 2011r\foto 0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071688"/>
            <a:ext cx="41449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 descr="C:\Documents and Settings\Admin\Pulpit\foto-prezentacja\zadania inwest - remont. 2011r\foto 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643313"/>
            <a:ext cx="4429125" cy="2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13.440.447 zł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21234" y="3363069"/>
            <a:ext cx="3609797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Prace projektowe</a:t>
            </a:r>
          </a:p>
          <a:p>
            <a:pPr algn="ctr"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505.157 zł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1846" y="3364601"/>
            <a:ext cx="3475719" cy="2031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Roboty budowlane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12.935.290 zł</a:t>
            </a:r>
          </a:p>
          <a:p>
            <a:pPr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7" name="AutoShape 21"/>
          <p:cNvSpPr>
            <a:spLocks noChangeArrowheads="1"/>
          </p:cNvSpPr>
          <p:nvPr/>
        </p:nvSpPr>
        <p:spPr bwMode="auto">
          <a:xfrm>
            <a:off x="2124075" y="2349500"/>
            <a:ext cx="647700" cy="935038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  <p:sp>
        <p:nvSpPr>
          <p:cNvPr id="4108" name="AutoShape 24"/>
          <p:cNvSpPr>
            <a:spLocks noChangeArrowheads="1"/>
          </p:cNvSpPr>
          <p:nvPr/>
        </p:nvSpPr>
        <p:spPr bwMode="auto">
          <a:xfrm>
            <a:off x="6300788" y="2420938"/>
            <a:ext cx="647700" cy="935037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174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Jawornickiej w Targanicach</a:t>
            </a:r>
            <a:endParaRPr lang="pl-PL"/>
          </a:p>
        </p:txBody>
      </p:sp>
      <p:pic>
        <p:nvPicPr>
          <p:cNvPr id="31750" name="Picture 2" descr="C:\Documents and Settings\Admin\Pulpit\foto-prezentacja\zadania inwest - remont. 2011r\foto 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3429000"/>
            <a:ext cx="45704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 descr="C:\Documents and Settings\Admin\Pulpit\foto-prezentacja\zadania inwest - remont. 2011r\foto 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2143125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Olchowej w Targanicach</a:t>
            </a:r>
            <a:endParaRPr lang="pl-PL"/>
          </a:p>
        </p:txBody>
      </p:sp>
      <p:pic>
        <p:nvPicPr>
          <p:cNvPr id="32774" name="Picture 2" descr="C:\Documents and Settings\Admin\Pulpit\foto-prezentacja\zadania inwest - remont. 2011r\foto 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5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 descr="C:\Documents and Settings\Admin\Pulpit\foto-prezentacja\zadania inwest - remont. 2011r\foto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25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79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parkingu ul. Krakowska 146 w Andrychowie</a:t>
            </a:r>
            <a:endParaRPr lang="pl-PL"/>
          </a:p>
        </p:txBody>
      </p:sp>
      <p:pic>
        <p:nvPicPr>
          <p:cNvPr id="33798" name="Picture 3" descr="C:\Documents and Settings\Admin\Pulpit\foto-prezentacja\zadania inwest - remont. 2011r\foto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143125"/>
            <a:ext cx="41449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 descr="C:\Documents and Settings\Admin\Pulpit\foto-prezentacja\zadania inwest - remont. 2011r\foto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429000"/>
            <a:ext cx="4783138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482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Kosynierów w Zagórniku</a:t>
            </a:r>
            <a:endParaRPr lang="pl-PL"/>
          </a:p>
        </p:txBody>
      </p:sp>
      <p:pic>
        <p:nvPicPr>
          <p:cNvPr id="34822" name="Picture 2" descr="C:\Documents and Settings\Admin\Pulpit\foto-prezentacja\zadania inwest - remont. 2011r\foto 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3571875"/>
            <a:ext cx="45704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3" descr="C:\Documents and Settings\Admin\Pulpit\foto-prezentacja\zadania inwest - remont. 2011r\foto 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25"/>
            <a:ext cx="41449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584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ul. Beskidzkiej /bocznej/ w Sułkowicach Łęgu</a:t>
            </a:r>
            <a:endParaRPr lang="pl-PL"/>
          </a:p>
        </p:txBody>
      </p:sp>
      <p:pic>
        <p:nvPicPr>
          <p:cNvPr id="35846" name="Picture 2" descr="C:\Documents and Settings\Admin\Pulpit\foto-prezentacja\zadania inwest - remont. 2011r\foto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214563"/>
            <a:ext cx="6500812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6869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drogi na os. Potok Kubikowski w Rzykach</a:t>
            </a:r>
            <a:endParaRPr lang="pl-PL"/>
          </a:p>
        </p:txBody>
      </p:sp>
      <p:pic>
        <p:nvPicPr>
          <p:cNvPr id="36870" name="Picture 2" descr="C:\Documents and Settings\Admin\Pulpit\foto-prezentacja\zadania inwest - remont. 2011r\foto 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2071688"/>
            <a:ext cx="6786563" cy="456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89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Przebudowa chodników ul. Lenartowicza 56,64 w Andrychowie.</a:t>
            </a:r>
            <a:endParaRPr lang="pl-PL"/>
          </a:p>
        </p:txBody>
      </p:sp>
      <p:pic>
        <p:nvPicPr>
          <p:cNvPr id="37894" name="Picture 2" descr="C:\Documents and Settings\Admin\Pulpit\foto-prezentacja\zadania inwest - remont. 2011r\foto 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42862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 descr="C:\Documents and Settings\Admin\Pulpit\foto-prezentacja\zadania inwest - remont. 2011r\foto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429000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891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ul. Podgórskiej w Andrychowie</a:t>
            </a:r>
            <a:endParaRPr lang="pl-PL"/>
          </a:p>
        </p:txBody>
      </p:sp>
      <p:pic>
        <p:nvPicPr>
          <p:cNvPr id="38918" name="Picture 2" descr="C:\Documents and Settings\Admin\Pulpit\foto-prezentacja\zadania inwest - remont. 2011r\foto 0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3571875"/>
            <a:ext cx="4357687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3" descr="C:\Documents and Settings\Admin\Pulpit\foto-prezentacja\zadania inwest - remont. 2011r\foto 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214563"/>
            <a:ext cx="40386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994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dróg dojazdowych do pól ul. Graniczna Górna w Roczynach</a:t>
            </a:r>
            <a:endParaRPr lang="pl-PL"/>
          </a:p>
        </p:txBody>
      </p:sp>
      <p:pic>
        <p:nvPicPr>
          <p:cNvPr id="39942" name="Picture 2" descr="C:\Documents and Settings\Admin\Pulpit\foto-prezentacja\zadania inwest - remont. 2011r\foto 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3571875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3" descr="C:\Documents and Settings\Admin\Pulpit\foto-prezentacja\zadania inwest - remont. 2011r\foto 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071688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096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ul Jasnej w Inwałdzie z przepustem</a:t>
            </a:r>
            <a:endParaRPr lang="pl-PL"/>
          </a:p>
        </p:txBody>
      </p:sp>
      <p:pic>
        <p:nvPicPr>
          <p:cNvPr id="40966" name="Picture 2" descr="C:\Documents and Settings\Admin\Pulpit\foto-prezentacja\zadania inwest - remont. 2011r\foto 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875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3" descr="C:\Documents and Settings\Admin\Pulpit\foto-prezentacja\zadania inwest - remont. 2011r\foto 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2071688"/>
            <a:ext cx="4357688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285728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1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0"/>
            <a:ext cx="8858250" cy="516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198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1652588"/>
            <a:ext cx="902970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30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024063"/>
            <a:ext cx="90297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40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90763"/>
            <a:ext cx="90297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80049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Oświata, kultura i obiekty użyteczności publicznej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5.675.500 zł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4821234" y="3363069"/>
            <a:ext cx="3609797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Prace projektowe</a:t>
            </a:r>
          </a:p>
          <a:p>
            <a:pPr algn="ctr"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154.464 zł</a:t>
            </a: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71846" y="3364601"/>
            <a:ext cx="3475719" cy="203132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Roboty budowlane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l-PL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5.521.036 zł</a:t>
            </a:r>
          </a:p>
          <a:p>
            <a:pPr>
              <a:defRPr/>
            </a:pPr>
            <a:endParaRPr lang="pl-PL" sz="1500" b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67" name="AutoShape 21"/>
          <p:cNvSpPr>
            <a:spLocks noChangeArrowheads="1"/>
          </p:cNvSpPr>
          <p:nvPr/>
        </p:nvSpPr>
        <p:spPr bwMode="auto">
          <a:xfrm>
            <a:off x="2124075" y="2349500"/>
            <a:ext cx="647700" cy="935038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  <p:sp>
        <p:nvSpPr>
          <p:cNvPr id="45068" name="AutoShape 24"/>
          <p:cNvSpPr>
            <a:spLocks noChangeArrowheads="1"/>
          </p:cNvSpPr>
          <p:nvPr/>
        </p:nvSpPr>
        <p:spPr bwMode="auto">
          <a:xfrm>
            <a:off x="6300788" y="2420938"/>
            <a:ext cx="647700" cy="935037"/>
          </a:xfrm>
          <a:prstGeom prst="downArrow">
            <a:avLst>
              <a:gd name="adj1" fmla="val 50000"/>
              <a:gd name="adj2" fmla="val 36091"/>
            </a:avLst>
          </a:prstGeom>
          <a:solidFill>
            <a:srgbClr val="F6B48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pl-PL">
              <a:solidFill>
                <a:srgbClr val="66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214290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Oświata, kultura i obiekty użyteczności publicznej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608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643063"/>
            <a:ext cx="792956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214290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Oświata, kultura i obiekty użyteczności publicznej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710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619250"/>
            <a:ext cx="789622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8133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sali gimnastycznej przy ZSS w Sułkowicach Łęgu wraz z przedszkolem i niezbędną infrastrukturą</a:t>
            </a:r>
            <a:endParaRPr lang="pl-PL"/>
          </a:p>
        </p:txBody>
      </p:sp>
      <p:pic>
        <p:nvPicPr>
          <p:cNvPr id="48134" name="Picture 2" descr="C:\Documents and Settings\Admin\Pulpit\foto-prezentacja\zadania inwest - remont. 2011r\foto 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857500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3" descr="C:\Documents and Settings\Admin\Pulpit\foto-prezentacja\zadania inwest - remont. 2011r\foto 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3571875"/>
            <a:ext cx="4570412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157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sali gimnastycznej przy ZSS w Sułkowicach Łęgu wraz z przedszkolem i niezbędną infrastrukturą</a:t>
            </a:r>
            <a:endParaRPr lang="pl-PL"/>
          </a:p>
        </p:txBody>
      </p:sp>
      <p:pic>
        <p:nvPicPr>
          <p:cNvPr id="49158" name="Picture 2" descr="C:\Documents and Settings\Admin\Pulpit\foto-prezentacja\zadania inwest - remont. 2011r\foto 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928938"/>
            <a:ext cx="414496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3" descr="C:\Documents and Settings\Admin\Pulpit\foto-prezentacja\zadania inwest - remont. 2011r\foto 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8" y="3714750"/>
            <a:ext cx="44640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181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Termomodernizacja Przedszkola nr 5 w Andrychowie</a:t>
            </a:r>
            <a:endParaRPr lang="pl-PL"/>
          </a:p>
        </p:txBody>
      </p:sp>
      <p:pic>
        <p:nvPicPr>
          <p:cNvPr id="50182" name="Picture 14" descr="C:\Documents and Settings\Admin\Pulpit\WITEK\Przedszkole NR5+\PICT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64318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2" descr="C:\Documents and Settings\Admin\Pulpit\WITEK\Przedszkole NR5+\PICT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357563"/>
            <a:ext cx="4119562" cy="308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205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Tremont Sali gimnastycznej w SP nr 2 w Andrychowie</a:t>
            </a:r>
            <a:endParaRPr lang="pl-PL"/>
          </a:p>
        </p:txBody>
      </p:sp>
      <p:pic>
        <p:nvPicPr>
          <p:cNvPr id="51206" name="Picture 2" descr="C:\Documents and Settings\Admin\Pulpit\WITEK\sp 2\11.07.2011\PIC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43188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3" descr="C:\Documents and Settings\Admin\Pulpit\WITEK\sp 2\1.09.2011\PICT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285728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357438"/>
            <a:ext cx="8501062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5" y="1357313"/>
            <a:ext cx="85058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2229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Wymiana stolarki okiennej w ZSS w Sułkowicach Bolęcinie</a:t>
            </a:r>
            <a:endParaRPr lang="pl-PL"/>
          </a:p>
        </p:txBody>
      </p:sp>
      <p:pic>
        <p:nvPicPr>
          <p:cNvPr id="52230" name="Picture 2" descr="C:\Documents and Settings\Admin\Pulpit\foto-prezentacja\zadania inwest - remont. 2011r\foto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643188"/>
            <a:ext cx="42148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3" descr="C:\Documents and Settings\Admin\Pulpit\foto-prezentacja\zadania inwest - remont. 2011r\foto 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786188"/>
            <a:ext cx="4251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3253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Termomodernizacja ZSS w Targanicach – etap I</a:t>
            </a:r>
            <a:endParaRPr lang="pl-PL"/>
          </a:p>
        </p:txBody>
      </p:sp>
      <p:pic>
        <p:nvPicPr>
          <p:cNvPr id="53254" name="Picture 4" descr="C:\Documents and Settings\Admin\Pulpit\WITEK\ZSS Targanice\PICT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643188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7" descr="C:\Documents and Settings\Admin\Pulpit\WITEK\ZSS Targanice\PICT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095750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4277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Termomodernizacja ZSS w Roczynach – etap I</a:t>
            </a:r>
            <a:endParaRPr lang="pl-PL"/>
          </a:p>
        </p:txBody>
      </p:sp>
      <p:pic>
        <p:nvPicPr>
          <p:cNvPr id="54278" name="Picture 2" descr="C:\Documents and Settings\Admin\Pulpit\WITEK\ZSS Roczyny\Przed remontem\PICT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2786063"/>
            <a:ext cx="3905250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5" descr="C:\Documents and Settings\Admin\Pulpit\WITEK\ZSS Roczyny\Po remoncie\PICT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3286125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5301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wiatrołapu i schodów zewnętrznych w ZSS w Rzykach</a:t>
            </a:r>
            <a:endParaRPr lang="pl-PL"/>
          </a:p>
        </p:txBody>
      </p:sp>
      <p:pic>
        <p:nvPicPr>
          <p:cNvPr id="55302" name="Picture 2" descr="C:\Documents and Settings\Admin\Pulpit\WITEK\ZSS Rzyki\Wiatrołap szkoła Rzyki\PICT0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3571875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3" descr="C:\Documents and Settings\Admin\Pulpit\WITEK\ZSS Rzyki\Wiatrołap szkoła Rzyki\PICT01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2643188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6325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28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Wymiana stolarki okiennej i drzwiowej w łączniku GN nr 2 w Andrychowie</a:t>
            </a:r>
            <a:endParaRPr lang="pl-PL"/>
          </a:p>
        </p:txBody>
      </p:sp>
      <p:pic>
        <p:nvPicPr>
          <p:cNvPr id="56326" name="Picture 2" descr="C:\Documents and Settings\Admin\Pulpit\WITEK\G2\Wejście - łącznik\PICT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97288"/>
            <a:ext cx="4214813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" descr="C:\Documents and Settings\Admin\Pulpit\WITEK\G2\Wejście - łącznik\PICT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714625"/>
            <a:ext cx="4000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349" name="pole tekstowe 4"/>
          <p:cNvSpPr txBox="1">
            <a:spLocks noChangeArrowheads="1"/>
          </p:cNvSpPr>
          <p:nvPr/>
        </p:nvSpPr>
        <p:spPr bwMode="auto">
          <a:xfrm>
            <a:off x="357188" y="2214563"/>
            <a:ext cx="8286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Remont Łazienki w przedszkolu w Rzykach</a:t>
            </a:r>
            <a:endParaRPr lang="pl-PL"/>
          </a:p>
        </p:txBody>
      </p:sp>
      <p:pic>
        <p:nvPicPr>
          <p:cNvPr id="57350" name="Picture 2" descr="C:\Documents and Settings\Admin\Pulpit\WITEK\Przedszkole Rzyki\Przedszkole -sanitariaty\PICT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3571875"/>
            <a:ext cx="4381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3" descr="C:\Documents and Settings\Admin\Pulpit\WITEK\Przedszkole Rzyki\Przedszkole -sanitariaty\PICT0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4318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214290"/>
            <a:ext cx="7272338" cy="1308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Oświata, kultura i obiekty użyteczności publicznej 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83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205038"/>
            <a:ext cx="90297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Zestawienie zbiorcze</a:t>
            </a:r>
          </a:p>
        </p:txBody>
      </p:sp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2071688"/>
            <a:ext cx="8666162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Zestawienie zbiorcze</a:t>
            </a:r>
          </a:p>
        </p:txBody>
      </p:sp>
      <p:pic>
        <p:nvPicPr>
          <p:cNvPr id="604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25"/>
            <a:ext cx="87709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348" y="357166"/>
            <a:ext cx="7643866" cy="138499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Struktura wydatków dostępność komunikacyjna oraz oświata i kultura </a:t>
            </a:r>
          </a:p>
          <a:p>
            <a:pPr algn="ctr">
              <a:defRPr/>
            </a:pPr>
            <a:r>
              <a:rPr lang="pl-PL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 2011r.</a:t>
            </a:r>
          </a:p>
        </p:txBody>
      </p:sp>
      <p:graphicFrame>
        <p:nvGraphicFramePr>
          <p:cNvPr id="7" name="Wykres 6"/>
          <p:cNvGraphicFramePr/>
          <p:nvPr/>
        </p:nvGraphicFramePr>
        <p:xfrm>
          <a:off x="785786" y="1785926"/>
          <a:ext cx="7429552" cy="4657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73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00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Budowa LOA od ul. St. Batorego do ul. Biała Droga</a:t>
            </a:r>
          </a:p>
        </p:txBody>
      </p:sp>
      <p:pic>
        <p:nvPicPr>
          <p:cNvPr id="7174" name="Picture 6" descr="C:\Documents and Settings\Admin\Pulpit\foto-prezentacja\zadania inwest - remont. 2011r\foto 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Wykres 4"/>
          <p:cNvGraphicFramePr/>
          <p:nvPr/>
        </p:nvGraphicFramePr>
        <p:xfrm>
          <a:off x="571472" y="785794"/>
          <a:ext cx="8001056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014438" y="676142"/>
            <a:ext cx="7272338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Struktura wydatków inwestycyjnych i wydatków bieżących w 2011 r.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Zestawienie zbiorcze</a:t>
            </a:r>
          </a:p>
        </p:txBody>
      </p:sp>
      <p:pic>
        <p:nvPicPr>
          <p:cNvPr id="6349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785938"/>
            <a:ext cx="877093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Zestawienie zbiorcze</a:t>
            </a:r>
          </a:p>
        </p:txBody>
      </p:sp>
      <p:pic>
        <p:nvPicPr>
          <p:cNvPr id="645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000250"/>
            <a:ext cx="8636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71500" y="3143250"/>
            <a:ext cx="7929563" cy="157003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l-PL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Pozyskane środki zewnętrzne w 2011 roku</a:t>
            </a:r>
            <a:endParaRPr lang="pl-PL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Picture 2" descr="her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769938"/>
            <a:ext cx="1692275" cy="1944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chemeClr val="bg1"/>
                </a:solidFill>
              </a:rPr>
              <a:t>Dofinansowanie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643042" y="2357430"/>
            <a:ext cx="635798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z POKL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43042" y="1500174"/>
            <a:ext cx="635798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z PROW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43042" y="3214686"/>
            <a:ext cx="635798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z UMWM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643042" y="4071942"/>
            <a:ext cx="635798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Program </a:t>
            </a:r>
            <a:r>
              <a:rPr lang="pl-PL" sz="3200" dirty="0" err="1"/>
              <a:t>Youngster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643042" y="4929198"/>
            <a:ext cx="6357982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program WUP „Konserwator”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Wygięta strzałka 13"/>
          <p:cNvSpPr/>
          <p:nvPr/>
        </p:nvSpPr>
        <p:spPr>
          <a:xfrm flipV="1">
            <a:off x="857250" y="3714750"/>
            <a:ext cx="785813" cy="857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5" name="Wygięta strzałka 14"/>
          <p:cNvSpPr/>
          <p:nvPr/>
        </p:nvSpPr>
        <p:spPr>
          <a:xfrm flipV="1">
            <a:off x="857250" y="2000250"/>
            <a:ext cx="785813" cy="857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6" name="Wygięta strzałka 15"/>
          <p:cNvSpPr/>
          <p:nvPr/>
        </p:nvSpPr>
        <p:spPr>
          <a:xfrm flipV="1">
            <a:off x="857250" y="2786063"/>
            <a:ext cx="785813" cy="857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7" name="Wygięta strzałka 16"/>
          <p:cNvSpPr/>
          <p:nvPr/>
        </p:nvSpPr>
        <p:spPr>
          <a:xfrm flipV="1">
            <a:off x="857250" y="1214438"/>
            <a:ext cx="785813" cy="85725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18" name="Wygięta strzałka 17"/>
          <p:cNvSpPr/>
          <p:nvPr/>
        </p:nvSpPr>
        <p:spPr>
          <a:xfrm flipV="1">
            <a:off x="857250" y="1143000"/>
            <a:ext cx="785813" cy="42148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Podtytuł 2"/>
          <p:cNvSpPr>
            <a:spLocks noGrp="1"/>
          </p:cNvSpPr>
          <p:nvPr>
            <p:ph type="subTitle" idx="1"/>
          </p:nvPr>
        </p:nvSpPr>
        <p:spPr>
          <a:xfrm>
            <a:off x="500063" y="1214438"/>
            <a:ext cx="7786687" cy="1214437"/>
          </a:xfrm>
        </p:spPr>
        <p:txBody>
          <a:bodyPr/>
          <a:lstStyle/>
          <a:p>
            <a:pPr eaLnBrk="1" hangingPunct="1"/>
            <a:r>
              <a:rPr lang="pl-PL" sz="2400" smtClean="0">
                <a:latin typeface="Arial" charset="0"/>
                <a:cs typeface="Arial" charset="0"/>
              </a:rPr>
              <a:t>Remont parkingu przy kościele w Targanicach inwestycja w roku 2012 - wartość inwestycji –</a:t>
            </a:r>
            <a:r>
              <a:rPr lang="pl-PL" smtClean="0">
                <a:latin typeface="Arial" charset="0"/>
                <a:cs typeface="Arial" charset="0"/>
              </a:rPr>
              <a:t/>
            </a:r>
            <a:br>
              <a:rPr lang="pl-PL" smtClean="0">
                <a:latin typeface="Arial" charset="0"/>
                <a:cs typeface="Arial" charset="0"/>
              </a:rPr>
            </a:br>
            <a:r>
              <a:rPr lang="pl-PL" b="1" smtClean="0">
                <a:latin typeface="Arial" charset="0"/>
                <a:cs typeface="Arial" charset="0"/>
              </a:rPr>
              <a:t>167 293,00 zł</a:t>
            </a:r>
          </a:p>
        </p:txBody>
      </p:sp>
      <p:pic>
        <p:nvPicPr>
          <p:cNvPr id="87043" name="Picture 2" descr="C:\Users\GaloszA\Pictures\2011-01-17 Tel\Tel 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2500313"/>
            <a:ext cx="5643562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Dofinansowanie z PROW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Symbol zastępczy zawartości 4" descr="IMG_488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43125" y="2928938"/>
            <a:ext cx="4714875" cy="3713162"/>
          </a:xfrm>
        </p:spPr>
      </p:pic>
      <p:sp>
        <p:nvSpPr>
          <p:cNvPr id="88067" name="Symbol zastępczy zawartości 3"/>
          <p:cNvSpPr>
            <a:spLocks noGrp="1"/>
          </p:cNvSpPr>
          <p:nvPr>
            <p:ph sz="half" idx="2"/>
          </p:nvPr>
        </p:nvSpPr>
        <p:spPr>
          <a:xfrm>
            <a:off x="714375" y="1428750"/>
            <a:ext cx="8067675" cy="1785938"/>
          </a:xfrm>
        </p:spPr>
        <p:txBody>
          <a:bodyPr/>
          <a:lstStyle/>
          <a:p>
            <a:pPr marL="0" indent="0" algn="ctr" eaLnBrk="1" hangingPunct="1">
              <a:buFont typeface="Wingdings 2" pitchFamily="18" charset="2"/>
              <a:buNone/>
            </a:pPr>
            <a:r>
              <a:rPr lang="pl-PL" smtClean="0">
                <a:latin typeface="Arial" charset="0"/>
                <a:cs typeface="Arial" charset="0"/>
              </a:rPr>
              <a:t>Budowa chodnika dla pieszych przy ul. Słonecznej </a:t>
            </a:r>
            <a:br>
              <a:rPr lang="pl-PL" smtClean="0">
                <a:latin typeface="Arial" charset="0"/>
                <a:cs typeface="Arial" charset="0"/>
              </a:rPr>
            </a:br>
            <a:r>
              <a:rPr lang="pl-PL" smtClean="0">
                <a:latin typeface="Arial" charset="0"/>
                <a:cs typeface="Arial" charset="0"/>
              </a:rPr>
              <a:t>w Brzezince- inwestycja w roku 2012 - wartość inwestycji – </a:t>
            </a:r>
            <a:r>
              <a:rPr lang="pl-PL" b="1" smtClean="0">
                <a:latin typeface="Arial" charset="0"/>
                <a:cs typeface="Arial" charset="0"/>
              </a:rPr>
              <a:t>730 234,00 zł</a:t>
            </a:r>
            <a:r>
              <a:rPr lang="pl-PL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Dofinansowanie z PROW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Symbol zastępczy zawartości 6" descr="IMG_487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3438" y="3071813"/>
            <a:ext cx="4252912" cy="3071812"/>
          </a:xfrm>
        </p:spPr>
      </p:pic>
      <p:sp>
        <p:nvSpPr>
          <p:cNvPr id="89091" name="Symbol zastępczy zawartości 5"/>
          <p:cNvSpPr>
            <a:spLocks noGrp="1"/>
          </p:cNvSpPr>
          <p:nvPr>
            <p:ph sz="half" idx="2"/>
          </p:nvPr>
        </p:nvSpPr>
        <p:spPr>
          <a:xfrm>
            <a:off x="4429125" y="1500188"/>
            <a:ext cx="4714875" cy="971550"/>
          </a:xfrm>
        </p:spPr>
        <p:txBody>
          <a:bodyPr/>
          <a:lstStyle/>
          <a:p>
            <a:pPr marL="88900" indent="0" algn="ctr" eaLnBrk="1" hangingPunct="1">
              <a:buFont typeface="Wingdings 2" pitchFamily="18" charset="2"/>
              <a:buNone/>
              <a:tabLst>
                <a:tab pos="0" algn="l"/>
              </a:tabLst>
            </a:pPr>
            <a:r>
              <a:rPr lang="pl-PL" sz="2400" smtClean="0">
                <a:latin typeface="Arial" charset="0"/>
                <a:cs typeface="Arial" charset="0"/>
              </a:rPr>
              <a:t>Remont parkingu przy kościele w Roczynach. Wartość inwestycji </a:t>
            </a:r>
            <a:r>
              <a:rPr lang="pl-PL" sz="2400" b="1" smtClean="0">
                <a:latin typeface="Arial" charset="0"/>
                <a:cs typeface="Arial" charset="0"/>
              </a:rPr>
              <a:t>629 285 zł</a:t>
            </a:r>
            <a:r>
              <a:rPr lang="pl-PL" sz="2400" smtClean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89092" name="Picture 2" descr="F:\DCIM\112_2911\IMG_48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3071813"/>
            <a:ext cx="4405312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Dofinansowanie z PROW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9096" name="Prostokąt 6"/>
          <p:cNvSpPr>
            <a:spLocks noChangeArrowheads="1"/>
          </p:cNvSpPr>
          <p:nvPr/>
        </p:nvSpPr>
        <p:spPr bwMode="auto">
          <a:xfrm>
            <a:off x="0" y="1500188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/>
              <a:t>Budowa  chodnika dla pieszych w Roczynach ul. Bielska- inwestycja w roku 2012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F:\DCIM\112_2911\IMG_4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3786188"/>
            <a:ext cx="3959225" cy="253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Symbol zastępczy zawartości 4" descr="IMG_488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3700" y="2786063"/>
            <a:ext cx="4735513" cy="2786062"/>
          </a:xfr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42910" y="500042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Dofinansowanie z POKL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0119" name="Prostokąt 6"/>
          <p:cNvSpPr>
            <a:spLocks noChangeArrowheads="1"/>
          </p:cNvSpPr>
          <p:nvPr/>
        </p:nvSpPr>
        <p:spPr bwMode="auto">
          <a:xfrm>
            <a:off x="785813" y="1428750"/>
            <a:ext cx="72866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/>
              <a:t>Zakup wyposażenia i pomocy naukowych dla wszystkich szkół podstawowych w gminie – </a:t>
            </a:r>
          </a:p>
          <a:p>
            <a:pPr algn="ctr"/>
            <a:r>
              <a:rPr lang="pl-PL" sz="2400"/>
              <a:t>kwota inwestycji </a:t>
            </a:r>
            <a:r>
              <a:rPr lang="pl-PL" sz="2400" b="1"/>
              <a:t>606 116,00</a:t>
            </a:r>
            <a:r>
              <a:rPr lang="pl-PL" sz="2400"/>
              <a:t>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Symbol zastępczy zawartości 6" descr="IMG_48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00188" y="2286000"/>
            <a:ext cx="5715000" cy="3929063"/>
          </a:xfr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Dotacja z UMWM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1142" name="Prostokąt 5"/>
          <p:cNvSpPr>
            <a:spLocks noChangeArrowheads="1"/>
          </p:cNvSpPr>
          <p:nvPr/>
        </p:nvSpPr>
        <p:spPr bwMode="auto">
          <a:xfrm>
            <a:off x="1000125" y="1357313"/>
            <a:ext cx="70008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/>
              <a:t>Remont remizy OSP w Zagórniku- realizacja 2011- wartość dotacji </a:t>
            </a:r>
            <a:r>
              <a:rPr lang="pl-PL" sz="2400" b="1"/>
              <a:t>39 900,00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197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001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/>
              <a:t>Budowa LOA od ul. St. Batorego do ul. Biała Droga</a:t>
            </a:r>
          </a:p>
        </p:txBody>
      </p:sp>
      <p:pic>
        <p:nvPicPr>
          <p:cNvPr id="8198" name="Picture 2" descr="C:\Documents and Settings\Admin\Pulpit\foto-prezentacja\zadania inwest - remont. 2011r\foto 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Symbol zastępczy zawartości 4" descr="IMG_48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57375" y="2857500"/>
            <a:ext cx="5286375" cy="3532188"/>
          </a:xfr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14348" y="571480"/>
            <a:ext cx="727233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Program </a:t>
            </a:r>
            <a:r>
              <a:rPr lang="pl-PL" sz="3200" dirty="0" err="1"/>
              <a:t>Youngster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166" name="Prostokąt 5"/>
          <p:cNvSpPr>
            <a:spLocks noChangeArrowheads="1"/>
          </p:cNvSpPr>
          <p:nvPr/>
        </p:nvSpPr>
        <p:spPr bwMode="auto">
          <a:xfrm>
            <a:off x="928688" y="1428750"/>
            <a:ext cx="69294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/>
              <a:t>Dofinansowanie do nauki języka Angielskiego uczniów  z Roczyn i Targanic- wartość dofinansowania </a:t>
            </a:r>
            <a:r>
              <a:rPr lang="pl-PL" sz="2400" b="1"/>
              <a:t>12 000,00 zł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Symbol zastępczy zawartości 7" descr="DSC_03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2928938"/>
            <a:ext cx="2071687" cy="3352800"/>
          </a:xfrm>
        </p:spPr>
      </p:pic>
      <p:pic>
        <p:nvPicPr>
          <p:cNvPr id="93187" name="Picture 3" descr="C:\Users\GaloszA\Documents\Konserwator-WUP\DSC_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2928938"/>
            <a:ext cx="2143125" cy="336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14348" y="357166"/>
            <a:ext cx="7272338" cy="107721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dirty="0"/>
              <a:t>Zatrudnienie subsydiowane- program WUP „Konserwator”</a:t>
            </a:r>
            <a:endParaRPr lang="pl-PL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3191" name="Prostokąt 6"/>
          <p:cNvSpPr>
            <a:spLocks noChangeArrowheads="1"/>
          </p:cNvSpPr>
          <p:nvPr/>
        </p:nvSpPr>
        <p:spPr bwMode="auto">
          <a:xfrm>
            <a:off x="1071563" y="1785938"/>
            <a:ext cx="6858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2400"/>
              <a:t>Zatrudnienie subsydiowane – 2 etaty przez ½ roku – renowacja okien w Pałacu Bobrowskich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9221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LOA - budowa ronda na skrzyżowaniu z drogą wojewódzką nr 781</a:t>
            </a:r>
            <a:endParaRPr lang="pl-PL"/>
          </a:p>
        </p:txBody>
      </p:sp>
      <p:pic>
        <p:nvPicPr>
          <p:cNvPr id="9222" name="Picture 2" descr="C:\Documents and Settings\Admin\Pulpit\foto-prezentacja\zadania inwest - remont. 2011r\foto 0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 rot="21070591">
            <a:off x="5292725" y="4741863"/>
            <a:ext cx="357188" cy="1190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35013" y="676142"/>
            <a:ext cx="7272338" cy="81560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3200" b="1" dirty="0"/>
              <a:t>  </a:t>
            </a:r>
            <a:r>
              <a:rPr lang="pl-PL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Dostępność komunikacyjna</a:t>
            </a:r>
          </a:p>
          <a:p>
            <a:pPr algn="ctr">
              <a:buFont typeface="Wingdings" pitchFamily="2" charset="2"/>
              <a:buNone/>
              <a:defRPr/>
            </a:pPr>
            <a:endParaRPr lang="pl-PL" sz="15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5" name="pole tekstowe 4"/>
          <p:cNvSpPr txBox="1">
            <a:spLocks noChangeArrowheads="1"/>
          </p:cNvSpPr>
          <p:nvPr/>
        </p:nvSpPr>
        <p:spPr bwMode="auto">
          <a:xfrm>
            <a:off x="428625" y="1714500"/>
            <a:ext cx="8286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/>
              <a:t>Budowa LOA - budowa ronda na skrzyżowaniu z drogą wojewódzką nr 781</a:t>
            </a:r>
            <a:endParaRPr lang="pl-PL"/>
          </a:p>
        </p:txBody>
      </p:sp>
      <p:pic>
        <p:nvPicPr>
          <p:cNvPr id="10246" name="Picture 2" descr="C:\Documents and Settings\Admin\Pulpit\foto-prezentacja\zadania inwest - remont. 2011r\foto 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2143125"/>
            <a:ext cx="6480175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1947</TotalTime>
  <Words>573</Words>
  <Application>Microsoft Office PowerPoint</Application>
  <PresentationFormat>Pokaz na ekranie (4:3)</PresentationFormat>
  <Paragraphs>160</Paragraphs>
  <Slides>71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71</vt:i4>
      </vt:variant>
    </vt:vector>
  </HeadingPairs>
  <TitlesOfParts>
    <vt:vector size="79" baseType="lpstr">
      <vt:lpstr>Arial</vt:lpstr>
      <vt:lpstr>Lucida Sans</vt:lpstr>
      <vt:lpstr>Book Antiqua</vt:lpstr>
      <vt:lpstr>Wingdings 2</vt:lpstr>
      <vt:lpstr>Wingdings</vt:lpstr>
      <vt:lpstr>Wingdings 3</vt:lpstr>
      <vt:lpstr>Calibri</vt:lpstr>
      <vt:lpstr>Wierzchołek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Slajd 67</vt:lpstr>
      <vt:lpstr>Slajd 68</vt:lpstr>
      <vt:lpstr>Slajd 69</vt:lpstr>
      <vt:lpstr>Slajd 70</vt:lpstr>
      <vt:lpstr>Slajd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Admin</dc:creator>
  <cp:lastModifiedBy>Admin</cp:lastModifiedBy>
  <cp:revision>208</cp:revision>
  <dcterms:created xsi:type="dcterms:W3CDTF">2008-12-03T11:26:37Z</dcterms:created>
  <dcterms:modified xsi:type="dcterms:W3CDTF">2013-03-05T09:37:58Z</dcterms:modified>
</cp:coreProperties>
</file>